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342" r:id="rId2"/>
    <p:sldId id="400" r:id="rId3"/>
    <p:sldId id="326" r:id="rId4"/>
    <p:sldId id="330" r:id="rId5"/>
    <p:sldId id="407" r:id="rId6"/>
    <p:sldId id="444" r:id="rId7"/>
    <p:sldId id="435" r:id="rId8"/>
    <p:sldId id="431" r:id="rId9"/>
    <p:sldId id="432" r:id="rId10"/>
    <p:sldId id="433" r:id="rId11"/>
    <p:sldId id="436" r:id="rId12"/>
    <p:sldId id="434" r:id="rId13"/>
    <p:sldId id="437" r:id="rId14"/>
    <p:sldId id="438" r:id="rId15"/>
    <p:sldId id="439" r:id="rId16"/>
    <p:sldId id="440" r:id="rId17"/>
    <p:sldId id="441" r:id="rId18"/>
    <p:sldId id="442" r:id="rId19"/>
    <p:sldId id="443" r:id="rId20"/>
    <p:sldId id="325" r:id="rId2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CC"/>
    <a:srgbClr val="FFFF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3" autoAdjust="0"/>
    <p:restoredTop sz="94671" autoAdjust="0"/>
  </p:normalViewPr>
  <p:slideViewPr>
    <p:cSldViewPr>
      <p:cViewPr varScale="1">
        <p:scale>
          <a:sx n="79" d="100"/>
          <a:sy n="79" d="100"/>
        </p:scale>
        <p:origin x="165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>
            <a:extLst>
              <a:ext uri="{FF2B5EF4-FFF2-40B4-BE49-F238E27FC236}">
                <a16:creationId xmlns:a16="http://schemas.microsoft.com/office/drawing/2014/main" id="{C595574E-417B-E714-ABF8-4574FFF059F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363" name="Rectangle 3">
            <a:extLst>
              <a:ext uri="{FF2B5EF4-FFF2-40B4-BE49-F238E27FC236}">
                <a16:creationId xmlns:a16="http://schemas.microsoft.com/office/drawing/2014/main" id="{D6ECA299-8ED1-913B-BBD2-99ECA544EEE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0" name="Rectangle 4">
            <a:extLst>
              <a:ext uri="{FF2B5EF4-FFF2-40B4-BE49-F238E27FC236}">
                <a16:creationId xmlns:a16="http://schemas.microsoft.com/office/drawing/2014/main" id="{9718AC3C-7B66-9CD8-FA15-ECC791A3420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43365" name="Rectangle 5">
            <a:extLst>
              <a:ext uri="{FF2B5EF4-FFF2-40B4-BE49-F238E27FC236}">
                <a16:creationId xmlns:a16="http://schemas.microsoft.com/office/drawing/2014/main" id="{29756328-0E50-404F-381F-49C6A9812E5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3366" name="Rectangle 6">
            <a:extLst>
              <a:ext uri="{FF2B5EF4-FFF2-40B4-BE49-F238E27FC236}">
                <a16:creationId xmlns:a16="http://schemas.microsoft.com/office/drawing/2014/main" id="{6635E3C5-5AF5-A035-FE25-FA76583FEAE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367" name="Rectangle 7">
            <a:extLst>
              <a:ext uri="{FF2B5EF4-FFF2-40B4-BE49-F238E27FC236}">
                <a16:creationId xmlns:a16="http://schemas.microsoft.com/office/drawing/2014/main" id="{3D8782F0-06F3-930B-A6B8-C28B43F463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B72629E-3313-4B86-85A0-B5E3763B72F2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GB"/>
              <a:t>More Discussion about of the Lecture</a:t>
            </a:r>
            <a:endParaRPr lang="en-US"/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714041A-80FC-4B2B-95F7-419F6DD0F9DF}" type="slidenum">
              <a:rPr lang="en-US" sz="1200" smtClean="0"/>
              <a:pPr eaLnBrk="1" hangingPunct="1"/>
              <a:t>2</a:t>
            </a:fld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B212DC-33D6-574D-B4B1-097392AF8B9F}"/>
              </a:ext>
            </a:extLst>
          </p:cNvPr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F1A69B-74C7-9C72-8B6B-5D3E4C59A636}"/>
              </a:ext>
            </a:extLst>
          </p:cNvPr>
          <p:cNvSpPr/>
          <p:nvPr/>
        </p:nvSpPr>
        <p:spPr>
          <a:xfrm>
            <a:off x="-9525" y="6053138"/>
            <a:ext cx="2249488" cy="7127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7411CB-CA7E-7AE5-608C-B93DAEB270CF}"/>
              </a:ext>
            </a:extLst>
          </p:cNvPr>
          <p:cNvSpPr/>
          <p:nvPr/>
        </p:nvSpPr>
        <p:spPr>
          <a:xfrm>
            <a:off x="2359025" y="6043613"/>
            <a:ext cx="6784975" cy="7143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  <a:solidFill>
            <a:srgbClr val="99CC00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27">
            <a:extLst>
              <a:ext uri="{FF2B5EF4-FFF2-40B4-BE49-F238E27FC236}">
                <a16:creationId xmlns:a16="http://schemas.microsoft.com/office/drawing/2014/main" id="{38207C4F-3CFD-F653-2A28-9C33F0F515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00" y="6069013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EE18A75F-B6AE-3438-3002-B69AEA1F3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85975" y="236538"/>
            <a:ext cx="5867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8">
            <a:extLst>
              <a:ext uri="{FF2B5EF4-FFF2-40B4-BE49-F238E27FC236}">
                <a16:creationId xmlns:a16="http://schemas.microsoft.com/office/drawing/2014/main" id="{A54FE23D-5452-F68C-F86D-66A4B670D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B88A9F8-3BAF-4ADB-9EF1-D5D54F3F189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1964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C740C87F-140F-8ED3-BC69-770DE7E1A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5611E75-A980-464F-FDDC-23F32568B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4B719954-99AC-AF4F-E6A5-0A39AEADD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1C375B-145B-466F-8331-2B546D78BE4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7399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67C546-1426-5EB1-591D-842128699866}"/>
              </a:ext>
            </a:extLst>
          </p:cNvPr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FD80E8-7B34-4C9F-7E81-BD03DE0F7BD2}"/>
              </a:ext>
            </a:extLst>
          </p:cNvPr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BDC545-0D79-CD2B-5635-3D4E7866D330}"/>
              </a:ext>
            </a:extLst>
          </p:cNvPr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6D6F13F-4856-96A6-67FF-F71A203B72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5A0F450-C5E4-ED93-C4A2-7064A55F8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C3C90FB-3534-582C-6107-40D748D45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A319CB89-7299-4048-80DC-E465B66FF66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8566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381000"/>
            <a:ext cx="8153400" cy="774192"/>
          </a:xfrm>
        </p:spPr>
        <p:txBody>
          <a:bodyPr/>
          <a:lstStyle>
            <a:lvl1pPr marR="9144" algn="l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3">
            <a:extLst>
              <a:ext uri="{FF2B5EF4-FFF2-40B4-BE49-F238E27FC236}">
                <a16:creationId xmlns:a16="http://schemas.microsoft.com/office/drawing/2014/main" id="{FF513E4D-E05C-9D47-2786-DEE47E7EF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E12AFF-6DE5-D912-9D05-32BDD69D1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22">
            <a:extLst>
              <a:ext uri="{FF2B5EF4-FFF2-40B4-BE49-F238E27FC236}">
                <a16:creationId xmlns:a16="http://schemas.microsoft.com/office/drawing/2014/main" id="{57A6B518-98CE-BBCC-4D07-393C36C3A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DF9D34-2782-40E7-90DD-13881DD242A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966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13">
            <a:extLst>
              <a:ext uri="{FF2B5EF4-FFF2-40B4-BE49-F238E27FC236}">
                <a16:creationId xmlns:a16="http://schemas.microsoft.com/office/drawing/2014/main" id="{8FFD5D16-E917-33E7-C8D3-891FFF20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13A98452-F2C5-7948-2EC9-1D3C48710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9B120BFC-FCE7-B190-7D5F-61E5B33D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518D4B-2606-4A21-807D-2DB5F1B3572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194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EDEDF4-D276-127B-9E02-0843128EF98E}"/>
              </a:ext>
            </a:extLst>
          </p:cNvPr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9DC0A4-1B55-BAE8-692F-A7A677585A42}"/>
              </a:ext>
            </a:extLst>
          </p:cNvPr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61A02D-D54F-A54D-7E42-BE65F3836C8F}"/>
              </a:ext>
            </a:extLst>
          </p:cNvPr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11">
            <a:extLst>
              <a:ext uri="{FF2B5EF4-FFF2-40B4-BE49-F238E27FC236}">
                <a16:creationId xmlns:a16="http://schemas.microsoft.com/office/drawing/2014/main" id="{3751A60F-9B9C-B42A-C704-ACC31D652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12">
            <a:extLst>
              <a:ext uri="{FF2B5EF4-FFF2-40B4-BE49-F238E27FC236}">
                <a16:creationId xmlns:a16="http://schemas.microsoft.com/office/drawing/2014/main" id="{B724D2B0-BC28-0686-0839-9E65106878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5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fld id="{9DA3055F-58B7-45EE-89FB-6C3E957ED3B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75B251DB-F174-89E8-D6DB-5EA321A44D4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700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13">
            <a:extLst>
              <a:ext uri="{FF2B5EF4-FFF2-40B4-BE49-F238E27FC236}">
                <a16:creationId xmlns:a16="http://schemas.microsoft.com/office/drawing/2014/main" id="{3B756D08-F161-D5D6-DBC9-FB3F03ECA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B3887224-5B0E-D270-71B3-CA514538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0FF9699F-DF98-2004-6CCF-441BB018A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CFCA0F-2DC6-48B2-AF94-E92450D5D9F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6532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13">
            <a:extLst>
              <a:ext uri="{FF2B5EF4-FFF2-40B4-BE49-F238E27FC236}">
                <a16:creationId xmlns:a16="http://schemas.microsoft.com/office/drawing/2014/main" id="{729B7551-DFDD-16A8-3B50-473745E2C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509A7E49-EAB6-0EA2-1843-D7819A94A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F27F2051-785A-28C8-C97E-D4A1AD963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D73518-D2A5-4239-9AD2-E44B84C47D7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6437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13">
            <a:extLst>
              <a:ext uri="{FF2B5EF4-FFF2-40B4-BE49-F238E27FC236}">
                <a16:creationId xmlns:a16="http://schemas.microsoft.com/office/drawing/2014/main" id="{A6977C5E-C981-F2E3-DED5-17F9EB62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1F01B50B-5246-CDCA-5777-129101A12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B65F18A6-95A6-3DFE-D8EC-C9DF2EC2C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087636-139E-4C02-B11C-AE891744AF4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9357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51EED1-479D-2F5F-6926-11945AAEB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EBCD67-39BF-5905-F3D1-2C62933AB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5E9BE-E48B-A1EF-DCA8-E3521323E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493F2CB-E9CE-4814-BA1D-8EBBC102855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1752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/>
          <a:lstStyle>
            <a:lvl1pPr algn="l">
              <a:buNone/>
              <a:defRPr sz="4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A289BE30-0A83-B60B-C432-A81ED7629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18F2C746-0E09-19CF-5DF0-822854F8F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C7C01E5B-D3CC-2064-AFFA-0F5DA2564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4B2CB5-3811-4860-A7B0-1914BC7F6B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8955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B83FCDD-A610-81F3-1097-299E48E6C6B1}"/>
              </a:ext>
            </a:extLst>
          </p:cNvPr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ABEA3-F129-0020-2FFD-05487DF10729}"/>
              </a:ext>
            </a:extLst>
          </p:cNvPr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1E0BA8-270B-6AD7-56C8-62A9F3A6549D}"/>
              </a:ext>
            </a:extLst>
          </p:cNvPr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FBC2EE-8EC9-9EF0-E00C-E6F0A5A10232}"/>
              </a:ext>
            </a:extLst>
          </p:cNvPr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Date Placeholder 11">
            <a:extLst>
              <a:ext uri="{FF2B5EF4-FFF2-40B4-BE49-F238E27FC236}">
                <a16:creationId xmlns:a16="http://schemas.microsoft.com/office/drawing/2014/main" id="{A0C8396D-51E1-3A07-BE64-CE1CF542A8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12">
            <a:extLst>
              <a:ext uri="{FF2B5EF4-FFF2-40B4-BE49-F238E27FC236}">
                <a16:creationId xmlns:a16="http://schemas.microsoft.com/office/drawing/2014/main" id="{AB83ED7D-DB2E-7784-2B20-9974646BA5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5"/>
          </a:xfrm>
        </p:spPr>
        <p:txBody>
          <a:bodyPr/>
          <a:lstStyle>
            <a:lvl1pPr>
              <a:defRPr sz="2800"/>
            </a:lvl1pPr>
          </a:lstStyle>
          <a:p>
            <a:fld id="{8519EE5E-8FDA-448F-BC20-BEF946BAF87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1" name="Footer Placeholder 13">
            <a:extLst>
              <a:ext uri="{FF2B5EF4-FFF2-40B4-BE49-F238E27FC236}">
                <a16:creationId xmlns:a16="http://schemas.microsoft.com/office/drawing/2014/main" id="{472581DD-6B10-6B42-34B2-88398870306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879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>
            <a:extLst>
              <a:ext uri="{FF2B5EF4-FFF2-40B4-BE49-F238E27FC236}">
                <a16:creationId xmlns:a16="http://schemas.microsoft.com/office/drawing/2014/main" id="{996FCCED-9769-DDAD-E25E-EA3D2B3B1A2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12">
            <a:extLst>
              <a:ext uri="{FF2B5EF4-FFF2-40B4-BE49-F238E27FC236}">
                <a16:creationId xmlns:a16="http://schemas.microsoft.com/office/drawing/2014/main" id="{D0B5B8B8-B2A2-1D06-36AC-4296FA04408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590550" y="381000"/>
            <a:ext cx="8153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8BB776D3-FDDF-18EC-07A6-C4053A2028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Arial" pitchFamily="34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30541A-8112-2A0D-79FB-D7285A274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pitchFamily="34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5D9A9C-5F1B-5BA9-774E-3A6352EE0F8B}"/>
              </a:ext>
            </a:extLst>
          </p:cNvPr>
          <p:cNvSpPr/>
          <p:nvPr/>
        </p:nvSpPr>
        <p:spPr bwMode="white">
          <a:xfrm>
            <a:off x="0" y="1235075"/>
            <a:ext cx="9144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7964F1-B74C-CAB0-D531-EBDB002470AA}"/>
              </a:ext>
            </a:extLst>
          </p:cNvPr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DCFECB-CB65-21AF-3B52-E2FC21433570}"/>
              </a:ext>
            </a:extLst>
          </p:cNvPr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rgbClr val="92D05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D7F495A-CDDB-592E-D2C9-2965179DB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1271588"/>
            <a:ext cx="533400" cy="24447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>
              <a:defRPr sz="1400" b="1">
                <a:solidFill>
                  <a:srgbClr val="FFFFFF"/>
                </a:solidFill>
                <a:ea typeface="MS PGothic" panose="020B0600070205080204" pitchFamily="34" charset="-128"/>
              </a:defRPr>
            </a:lvl1pPr>
          </a:lstStyle>
          <a:p>
            <a:fld id="{042396F1-BC94-4FB4-B507-84FFC4F3410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33" r:id="rId2"/>
    <p:sldLayoutId id="2147483741" r:id="rId3"/>
    <p:sldLayoutId id="2147483734" r:id="rId4"/>
    <p:sldLayoutId id="2147483735" r:id="rId5"/>
    <p:sldLayoutId id="2147483736" r:id="rId6"/>
    <p:sldLayoutId id="2147483742" r:id="rId7"/>
    <p:sldLayoutId id="2147483737" r:id="rId8"/>
    <p:sldLayoutId id="2147483743" r:id="rId9"/>
    <p:sldLayoutId id="2147483738" r:id="rId10"/>
    <p:sldLayoutId id="2147483744" r:id="rId11"/>
    <p:sldLayoutId id="2147483739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MS PGothic" pitchFamily="34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  <a:ea typeface="MS PGothic" pitchFamily="34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  <a:ea typeface="MS PGothic" pitchFamily="34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  <a:ea typeface="MS PGothic" pitchFamily="34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  <a:ea typeface="MS PGothic" pitchFamily="34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2FE85F-4E30-194C-E481-5AC239A097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304800"/>
            <a:ext cx="8686800" cy="914400"/>
          </a:xfrm>
        </p:spPr>
        <p:txBody>
          <a:bodyPr>
            <a:noAutofit/>
          </a:bodyPr>
          <a:lstStyle/>
          <a:p>
            <a:pPr marL="24161750" indent="-24161750" eaLnBrk="1" hangingPunct="1">
              <a:defRPr/>
            </a:pPr>
            <a:r>
              <a:rPr lang="en-US" sz="2800" b="1" cap="none" dirty="0">
                <a:solidFill>
                  <a:srgbClr val="B32C1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  <a:cs typeface="Arial" charset="0"/>
              </a:rPr>
              <a:t>Engineering Ethics                       </a:t>
            </a:r>
            <a:r>
              <a:rPr lang="en-US" sz="2400" b="1" cap="none" dirty="0">
                <a:solidFill>
                  <a:srgbClr val="B32C1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  <a:cs typeface="Arial" charset="0"/>
              </a:rPr>
              <a:t>(HSS-422)          (3+0)</a:t>
            </a:r>
          </a:p>
        </p:txBody>
      </p:sp>
      <p:pic>
        <p:nvPicPr>
          <p:cNvPr id="7171" name="Picture 6">
            <a:extLst>
              <a:ext uri="{FF2B5EF4-FFF2-40B4-BE49-F238E27FC236}">
                <a16:creationId xmlns:a16="http://schemas.microsoft.com/office/drawing/2014/main" id="{74BB7897-E8C2-47E6-B8A8-271C2A288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3600"/>
            <a:ext cx="1447800" cy="114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5">
            <a:extLst>
              <a:ext uri="{FF2B5EF4-FFF2-40B4-BE49-F238E27FC236}">
                <a16:creationId xmlns:a16="http://schemas.microsoft.com/office/drawing/2014/main" id="{A4C521A8-E0A0-174C-B43D-01C7D7AAB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7200"/>
            <a:ext cx="1700213" cy="174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Title 3">
            <a:extLst>
              <a:ext uri="{FF2B5EF4-FFF2-40B4-BE49-F238E27FC236}">
                <a16:creationId xmlns:a16="http://schemas.microsoft.com/office/drawing/2014/main" id="{B37E0F5F-789C-7A75-2042-75DA8138C6C7}"/>
              </a:ext>
            </a:extLst>
          </p:cNvPr>
          <p:cNvSpPr txBox="1">
            <a:spLocks/>
          </p:cNvSpPr>
          <p:nvPr/>
        </p:nvSpPr>
        <p:spPr bwMode="auto">
          <a:xfrm>
            <a:off x="2209800" y="6134100"/>
            <a:ext cx="2438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80000"/>
              </a:lnSpc>
            </a:pPr>
            <a:endParaRPr lang="en-US" altLang="en-US" sz="2600" b="1" dirty="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B4AFF572-8320-7835-92C4-3D6280736B4E}"/>
              </a:ext>
            </a:extLst>
          </p:cNvPr>
          <p:cNvSpPr txBox="1">
            <a:spLocks/>
          </p:cNvSpPr>
          <p:nvPr/>
        </p:nvSpPr>
        <p:spPr bwMode="auto">
          <a:xfrm>
            <a:off x="2362200" y="4114800"/>
            <a:ext cx="6477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sz="3600" b="1" dirty="0">
                <a:solidFill>
                  <a:srgbClr val="800040"/>
                </a:solidFill>
                <a:latin typeface="Calibri" pitchFamily="34" charset="0"/>
                <a:cs typeface="Arial" charset="0"/>
              </a:rPr>
              <a:t>ENGR. SYED RIZWAN ALI</a:t>
            </a:r>
            <a:endParaRPr lang="en-US" sz="3200" b="1" dirty="0">
              <a:solidFill>
                <a:srgbClr val="800040"/>
              </a:solidFill>
              <a:latin typeface="Calibri" pitchFamily="34" charset="0"/>
              <a:cs typeface="Arial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3200" b="1" dirty="0">
                <a:solidFill>
                  <a:srgbClr val="800040"/>
                </a:solidFill>
                <a:latin typeface="Calibri" pitchFamily="34" charset="0"/>
                <a:cs typeface="Arial" charset="0"/>
              </a:rPr>
              <a:t>Assistant Professor,</a:t>
            </a:r>
          </a:p>
          <a:p>
            <a:pPr eaLnBrk="1" hangingPunct="1">
              <a:lnSpc>
                <a:spcPct val="80000"/>
              </a:lnSpc>
            </a:pPr>
            <a:r>
              <a:rPr lang="en-US" sz="3200" b="1" dirty="0">
                <a:solidFill>
                  <a:srgbClr val="800040"/>
                </a:solidFill>
                <a:latin typeface="Calibri" pitchFamily="34" charset="0"/>
                <a:cs typeface="Arial" charset="0"/>
              </a:rPr>
              <a:t>Head of Business Incubation Center,</a:t>
            </a:r>
          </a:p>
          <a:p>
            <a:pPr eaLnBrk="1" hangingPunct="1">
              <a:lnSpc>
                <a:spcPct val="80000"/>
              </a:lnSpc>
            </a:pPr>
            <a:r>
              <a:rPr lang="en-US" sz="3200" b="1" dirty="0">
                <a:solidFill>
                  <a:srgbClr val="800040"/>
                </a:solidFill>
                <a:latin typeface="Calibri" pitchFamily="34" charset="0"/>
                <a:cs typeface="Arial" charset="0"/>
              </a:rPr>
              <a:t>Bahria University (Karachi Campus)</a:t>
            </a:r>
          </a:p>
          <a:p>
            <a:pPr algn="r" eaLnBrk="1" hangingPunct="1">
              <a:lnSpc>
                <a:spcPct val="80000"/>
              </a:lnSpc>
            </a:pPr>
            <a:endParaRPr lang="en-US" sz="2600" b="1" dirty="0">
              <a:solidFill>
                <a:schemeClr val="tx2"/>
              </a:solidFill>
              <a:latin typeface="Tw Cen MT" pitchFamily="34" charset="0"/>
              <a:cs typeface="Arial" charset="0"/>
            </a:endParaRPr>
          </a:p>
        </p:txBody>
      </p:sp>
      <p:pic>
        <p:nvPicPr>
          <p:cNvPr id="5" name="Picture 4" descr="A book cover with text&#10;&#10;Description automatically generated">
            <a:extLst>
              <a:ext uri="{FF2B5EF4-FFF2-40B4-BE49-F238E27FC236}">
                <a16:creationId xmlns:a16="http://schemas.microsoft.com/office/drawing/2014/main" id="{9A585A6F-8C19-EB1E-D469-89D998F76A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1" r="33999" b="11905"/>
          <a:stretch/>
        </p:blipFill>
        <p:spPr>
          <a:xfrm>
            <a:off x="7227125" y="1740568"/>
            <a:ext cx="1752600" cy="252663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D31B8-8ADD-5EB1-48DB-1A8D75785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>
            <a:extLst>
              <a:ext uri="{FF2B5EF4-FFF2-40B4-BE49-F238E27FC236}">
                <a16:creationId xmlns:a16="http://schemas.microsoft.com/office/drawing/2014/main" id="{75E03423-0730-F1A6-E3EF-60D673C913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686800" cy="1143000"/>
          </a:xfrm>
        </p:spPr>
        <p:txBody>
          <a:bodyPr/>
          <a:lstStyle/>
          <a:p>
            <a:pPr eaLnBrk="1" hangingPunct="1"/>
            <a:r>
              <a:rPr lang="en-US" altLang="en-US" sz="4000" b="1" dirty="0"/>
              <a:t>Transforming Ethical Decision-Making in Organizations</a:t>
            </a:r>
            <a:endParaRPr lang="en-US" altLang="en-US" sz="4000" dirty="0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63C3BE6E-D78C-5BFD-2ABF-DE0DF24264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600200"/>
            <a:ext cx="83820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84138" tIns="42863" rIns="84138" bIns="42863"/>
          <a:lstStyle>
            <a:lvl1pPr marL="342900" indent="-34290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776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776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776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776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457200" indent="-4572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000" b="1" dirty="0">
                <a:latin typeface="+mj-lt"/>
              </a:rPr>
              <a:t>Lessons Learned and Future Directions:</a:t>
            </a:r>
            <a:r>
              <a:rPr lang="en-US" sz="3000" dirty="0">
                <a:latin typeface="+mj-lt"/>
              </a:rPr>
              <a:t> Importance of leadership, ethical frameworks, cultural change, and exploring long-term impacts and applicability across industries.</a:t>
            </a:r>
          </a:p>
          <a:p>
            <a:pPr marL="457200" indent="-4572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000" b="1" dirty="0">
                <a:latin typeface="+mj-lt"/>
              </a:rPr>
              <a:t>Conclusion: </a:t>
            </a:r>
            <a:r>
              <a:rPr lang="en-US" sz="3000" dirty="0">
                <a:latin typeface="+mj-lt"/>
              </a:rPr>
              <a:t>XYZ Corp's journey illustrates overcoming impediments to ethical decision-making through a comprehensive strategy, highlighting the effectiveness of a holistic approach.</a:t>
            </a:r>
          </a:p>
          <a:p>
            <a:pPr marL="457200" indent="-4572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3000" b="1" dirty="0">
              <a:latin typeface="+mj-lt"/>
            </a:endParaRPr>
          </a:p>
          <a:p>
            <a:pPr marL="457200" indent="-4572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3000" dirty="0">
              <a:latin typeface="+mj-lt"/>
            </a:endParaRPr>
          </a:p>
          <a:p>
            <a:pPr marL="457200" indent="-4572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3000" dirty="0">
              <a:latin typeface="+mj-lt"/>
            </a:endParaRPr>
          </a:p>
          <a:p>
            <a:pPr marL="457200" indent="-4572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0761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6AE4C-47A8-D19D-033B-2735BF582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>
            <a:extLst>
              <a:ext uri="{FF2B5EF4-FFF2-40B4-BE49-F238E27FC236}">
                <a16:creationId xmlns:a16="http://schemas.microsoft.com/office/drawing/2014/main" id="{DBD90A11-5CD4-8B03-1EA6-5CF248E881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686800" cy="1143000"/>
          </a:xfrm>
        </p:spPr>
        <p:txBody>
          <a:bodyPr/>
          <a:lstStyle/>
          <a:p>
            <a:pPr eaLnBrk="1" hangingPunct="1"/>
            <a:r>
              <a:rPr lang="en-US" altLang="en-US" sz="4000" b="1" dirty="0"/>
              <a:t>Transforming Ethical Decision-Making in Organizations</a:t>
            </a:r>
            <a:endParaRPr lang="en-US" altLang="en-US" sz="4000" dirty="0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8AC83B2D-D6C9-7F51-13AB-5578E9F5F7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600200"/>
            <a:ext cx="83820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84138" tIns="42863" rIns="84138" bIns="42863"/>
          <a:lstStyle>
            <a:lvl1pPr marL="342900" indent="-34290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776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776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776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776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indent="0" algn="just">
              <a:buClr>
                <a:schemeClr val="accent1"/>
              </a:buClr>
            </a:pPr>
            <a:r>
              <a:rPr lang="en-US" sz="3000" b="1" dirty="0">
                <a:latin typeface="+mj-lt"/>
              </a:rPr>
              <a:t>Questions:</a:t>
            </a:r>
          </a:p>
          <a:p>
            <a:pPr marL="0" indent="0" algn="just">
              <a:buClr>
                <a:srgbClr val="0070C0"/>
              </a:buClr>
            </a:pPr>
            <a:r>
              <a:rPr lang="en-US" sz="2800" dirty="0">
                <a:latin typeface="+mj-lt"/>
              </a:rPr>
              <a:t>1. What were the primary impediments to responsible action identified in XYZ Corp's case study?</a:t>
            </a:r>
          </a:p>
          <a:p>
            <a:pPr marL="0" indent="0" algn="just">
              <a:buClr>
                <a:srgbClr val="0070C0"/>
              </a:buClr>
            </a:pPr>
            <a:r>
              <a:rPr lang="en-US" sz="2800" dirty="0">
                <a:latin typeface="+mj-lt"/>
              </a:rPr>
              <a:t>2. How did XYZ Corp approach the challenge of fostering ethical decision-making within its organization?</a:t>
            </a:r>
          </a:p>
          <a:p>
            <a:pPr marL="0" indent="0" algn="just">
              <a:buClr>
                <a:srgbClr val="0070C0"/>
              </a:buClr>
            </a:pPr>
            <a:r>
              <a:rPr lang="en-US" sz="2800" dirty="0">
                <a:latin typeface="+mj-lt"/>
              </a:rPr>
              <a:t>3. What methodology was employed in the case study to analyze the impediments to ethical decision-making at XYZ Corp?</a:t>
            </a:r>
          </a:p>
          <a:p>
            <a:pPr marL="0" indent="0" algn="just">
              <a:buClr>
                <a:srgbClr val="0070C0"/>
              </a:buClr>
            </a:pPr>
            <a:r>
              <a:rPr lang="en-US" sz="2800" dirty="0">
                <a:latin typeface="+mj-lt"/>
              </a:rPr>
              <a:t>4. What were the main outcomes of implementing the multifaceted solution at XYZ Corp?</a:t>
            </a:r>
          </a:p>
          <a:p>
            <a:pPr marL="0" indent="0" algn="just">
              <a:buClr>
                <a:srgbClr val="0070C0"/>
              </a:buClr>
            </a:pPr>
            <a:r>
              <a:rPr lang="en-US" sz="2800" dirty="0">
                <a:latin typeface="+mj-lt"/>
              </a:rPr>
              <a:t>5. What were the key lessons learned from XYZ Corp's implementation of its ethical decision-making strategy?</a:t>
            </a:r>
          </a:p>
          <a:p>
            <a:pPr marL="514350" indent="-514350" algn="just">
              <a:buClr>
                <a:srgbClr val="0070C0"/>
              </a:buClr>
              <a:buFont typeface="+mj-lt"/>
              <a:buAutoNum type="arabicPeriod"/>
            </a:pPr>
            <a:endParaRPr lang="en-US" sz="3000" dirty="0">
              <a:latin typeface="+mj-lt"/>
            </a:endParaRPr>
          </a:p>
          <a:p>
            <a:pPr marL="457200" indent="-4572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3000" dirty="0">
              <a:latin typeface="+mj-lt"/>
            </a:endParaRPr>
          </a:p>
          <a:p>
            <a:pPr marL="457200" indent="-4572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75475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334D6-7312-02A6-7006-DA2B76590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>
            <a:extLst>
              <a:ext uri="{FF2B5EF4-FFF2-40B4-BE49-F238E27FC236}">
                <a16:creationId xmlns:a16="http://schemas.microsoft.com/office/drawing/2014/main" id="{27A5A2EC-15BE-A87F-6B8D-9B1A0FFF18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wrap="square" anchor="ctr">
            <a:normAutofit/>
          </a:bodyPr>
          <a:lstStyle/>
          <a:p>
            <a:pPr eaLnBrk="1" hangingPunct="1"/>
            <a:r>
              <a:rPr lang="en-US" altLang="en-US" b="1"/>
              <a:t>Case Study 02 </a:t>
            </a:r>
            <a:endParaRPr lang="en-US" altLang="en-US"/>
          </a:p>
        </p:txBody>
      </p:sp>
      <p:pic>
        <p:nvPicPr>
          <p:cNvPr id="6" name="Picture 5" descr="A group of men in a room with computers&#10;&#10;AI-generated content may be incorrect.">
            <a:extLst>
              <a:ext uri="{FF2B5EF4-FFF2-40B4-BE49-F238E27FC236}">
                <a16:creationId xmlns:a16="http://schemas.microsoft.com/office/drawing/2014/main" id="{BBDB2FDD-379A-CE9F-CA9C-6DE08DA78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9144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103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3A9FF-8E13-E81B-EF3D-854CB3A9B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>
            <a:extLst>
              <a:ext uri="{FF2B5EF4-FFF2-40B4-BE49-F238E27FC236}">
                <a16:creationId xmlns:a16="http://schemas.microsoft.com/office/drawing/2014/main" id="{A1C17B71-C899-8DC3-F88A-CA39373B13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534400" cy="1143000"/>
          </a:xfrm>
        </p:spPr>
        <p:txBody>
          <a:bodyPr/>
          <a:lstStyle/>
          <a:p>
            <a:pPr algn="just" eaLnBrk="1" hangingPunct="1"/>
            <a:r>
              <a:rPr lang="en-US" altLang="en-US" sz="4000" b="1" dirty="0"/>
              <a:t>Case Study 02: Software Engineering 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560FD8CA-DC4F-70CF-2348-75535E9C95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600200"/>
            <a:ext cx="83820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84138" tIns="42863" rIns="84138" bIns="42863"/>
          <a:lstStyle>
            <a:lvl1pPr marL="342900" indent="-34290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776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776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776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776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indent="0" algn="ctr">
              <a:buClr>
                <a:schemeClr val="accent1"/>
              </a:buClr>
            </a:pPr>
            <a:r>
              <a:rPr lang="en-US" sz="3600" b="1" dirty="0">
                <a:latin typeface="+mj-lt"/>
              </a:rPr>
              <a:t>Title: Impediments to Responsible Action in Software Engineering Ethics</a:t>
            </a:r>
          </a:p>
          <a:p>
            <a:pPr marL="0" indent="0" algn="ctr">
              <a:buClr>
                <a:schemeClr val="accent1"/>
              </a:buClr>
            </a:pPr>
            <a:r>
              <a:rPr lang="en-US" sz="3600" b="1" dirty="0">
                <a:latin typeface="+mj-lt"/>
              </a:rPr>
              <a:t>“An ethical dilemma in software security” management.</a:t>
            </a:r>
          </a:p>
          <a:p>
            <a:pPr marL="0" indent="0" algn="ctr">
              <a:buClr>
                <a:schemeClr val="accent1"/>
              </a:buClr>
            </a:pPr>
            <a:endParaRPr lang="en-US" sz="3200" dirty="0">
              <a:latin typeface="+mj-lt"/>
            </a:endParaRPr>
          </a:p>
          <a:p>
            <a:pPr marL="457200" indent="-4572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latin typeface="+mj-lt"/>
              </a:rPr>
              <a:t>Introduction: </a:t>
            </a:r>
            <a:r>
              <a:rPr lang="en-US" sz="3200" dirty="0">
                <a:latin typeface="+mj-lt"/>
              </a:rPr>
              <a:t>Software engineers must adhere to ethical principles. However, various impediments hinder responsible action, leading to ethical failures.</a:t>
            </a:r>
          </a:p>
          <a:p>
            <a:pPr marL="457200" indent="-4572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3200" dirty="0">
              <a:latin typeface="+mj-lt"/>
            </a:endParaRPr>
          </a:p>
          <a:p>
            <a:pPr marL="0" indent="0" algn="just">
              <a:buClr>
                <a:schemeClr val="accent1"/>
              </a:buClr>
            </a:pP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513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5F198-2AF7-3662-2691-6B8B72880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>
            <a:extLst>
              <a:ext uri="{FF2B5EF4-FFF2-40B4-BE49-F238E27FC236}">
                <a16:creationId xmlns:a16="http://schemas.microsoft.com/office/drawing/2014/main" id="{0F9C6913-3582-6D5E-557E-6C56FACED2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686800" cy="1143000"/>
          </a:xfrm>
        </p:spPr>
        <p:txBody>
          <a:bodyPr/>
          <a:lstStyle/>
          <a:p>
            <a:pPr eaLnBrk="1" hangingPunct="1"/>
            <a:r>
              <a:rPr lang="en-US" altLang="en-US" sz="4000" b="1" dirty="0"/>
              <a:t>Case Study 02: Software Engineering </a:t>
            </a:r>
            <a:endParaRPr lang="en-US" altLang="en-US" sz="4000" dirty="0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B9A6747C-012A-BE41-1123-F52665E72A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600200"/>
            <a:ext cx="83820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84138" tIns="42863" rIns="84138" bIns="42863"/>
          <a:lstStyle>
            <a:lvl1pPr marL="342900" indent="-34290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776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776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776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776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457200" indent="-45720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latin typeface="+mj-lt"/>
              </a:rPr>
              <a:t>Case Scenario: The Compromised Security Patch </a:t>
            </a:r>
          </a:p>
          <a:p>
            <a:pPr marL="0" indent="0" algn="just">
              <a:buClr>
                <a:schemeClr val="accent1"/>
              </a:buClr>
            </a:pPr>
            <a:endParaRPr lang="en-US" sz="3000" b="1" dirty="0">
              <a:latin typeface="+mj-lt"/>
            </a:endParaRPr>
          </a:p>
          <a:p>
            <a:pPr marL="457200" indent="-4572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000" dirty="0">
                <a:latin typeface="+mj-lt"/>
              </a:rPr>
              <a:t>A cybersecurity company, </a:t>
            </a:r>
            <a:r>
              <a:rPr lang="en-US" sz="3000" dirty="0" err="1">
                <a:latin typeface="+mj-lt"/>
              </a:rPr>
              <a:t>TechSecure</a:t>
            </a:r>
            <a:r>
              <a:rPr lang="en-US" sz="3000" dirty="0">
                <a:latin typeface="+mj-lt"/>
              </a:rPr>
              <a:t>, identifies a critical security flaw in a banking system. However, the management pressures the team to delay the fix to protect business interests.</a:t>
            </a:r>
          </a:p>
        </p:txBody>
      </p:sp>
    </p:spTree>
    <p:extLst>
      <p:ext uri="{BB962C8B-B14F-4D97-AF65-F5344CB8AC3E}">
        <p14:creationId xmlns:p14="http://schemas.microsoft.com/office/powerpoint/2010/main" val="236252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4AB47-DBDF-9222-95AF-6E1F636FF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>
            <a:extLst>
              <a:ext uri="{FF2B5EF4-FFF2-40B4-BE49-F238E27FC236}">
                <a16:creationId xmlns:a16="http://schemas.microsoft.com/office/drawing/2014/main" id="{5215681D-115D-151A-DB9E-43FDDC6A24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686800" cy="1143000"/>
          </a:xfrm>
        </p:spPr>
        <p:txBody>
          <a:bodyPr/>
          <a:lstStyle/>
          <a:p>
            <a:pPr eaLnBrk="1" hangingPunct="1"/>
            <a:r>
              <a:rPr lang="en-US" altLang="en-US" sz="4000" b="1" dirty="0"/>
              <a:t>Case Study 02: Software Engineering </a:t>
            </a:r>
            <a:endParaRPr lang="en-US" altLang="en-US" sz="4000" dirty="0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33F4955D-111A-206F-414A-3968A9A429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447800"/>
            <a:ext cx="83820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84138" tIns="42863" rIns="84138" bIns="42863"/>
          <a:lstStyle>
            <a:lvl1pPr marL="342900" indent="-34290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776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776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776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776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indent="0" algn="ctr">
              <a:buClr>
                <a:schemeClr val="accent1"/>
              </a:buClr>
            </a:pPr>
            <a:r>
              <a:rPr lang="en-US" sz="3200" b="1" dirty="0">
                <a:latin typeface="+mj-lt"/>
              </a:rPr>
              <a:t>Impediments to Responsible Action</a:t>
            </a:r>
          </a:p>
          <a:p>
            <a:pPr marL="514350" indent="-514350" algn="just">
              <a:buClr>
                <a:schemeClr val="accent1"/>
              </a:buClr>
              <a:buFont typeface="+mj-lt"/>
              <a:buAutoNum type="arabicPeriod"/>
            </a:pPr>
            <a:r>
              <a:rPr lang="en-US" sz="3200" b="1" dirty="0">
                <a:latin typeface="+mj-lt"/>
              </a:rPr>
              <a:t>Self-Interest: </a:t>
            </a:r>
            <a:r>
              <a:rPr lang="en-US" sz="3200" dirty="0">
                <a:latin typeface="+mj-lt"/>
              </a:rPr>
              <a:t>Profit motives delaying security patches.</a:t>
            </a:r>
          </a:p>
          <a:p>
            <a:pPr marL="514350" indent="-514350" algn="just">
              <a:buClr>
                <a:schemeClr val="accent1"/>
              </a:buClr>
              <a:buFont typeface="+mj-lt"/>
              <a:buAutoNum type="arabicPeriod"/>
            </a:pPr>
            <a:r>
              <a:rPr lang="en-US" sz="3200" b="1" dirty="0">
                <a:latin typeface="+mj-lt"/>
              </a:rPr>
              <a:t>Self-Deception: </a:t>
            </a:r>
            <a:r>
              <a:rPr lang="en-US" sz="3200" dirty="0">
                <a:latin typeface="+mj-lt"/>
              </a:rPr>
              <a:t>Downplaying the severity of risks.</a:t>
            </a:r>
          </a:p>
          <a:p>
            <a:pPr marL="514350" indent="-514350" algn="just">
              <a:buClr>
                <a:schemeClr val="accent1"/>
              </a:buClr>
              <a:buFont typeface="+mj-lt"/>
              <a:buAutoNum type="arabicPeriod"/>
            </a:pPr>
            <a:r>
              <a:rPr lang="en-US" sz="3200" b="1" dirty="0">
                <a:latin typeface="+mj-lt"/>
              </a:rPr>
              <a:t>Fear: </a:t>
            </a:r>
            <a:r>
              <a:rPr lang="en-US" sz="3200" dirty="0">
                <a:latin typeface="+mj-lt"/>
              </a:rPr>
              <a:t>Employees afraid of job loss if they speak up.</a:t>
            </a:r>
          </a:p>
          <a:p>
            <a:pPr marL="514350" indent="-514350" algn="just">
              <a:buClr>
                <a:schemeClr val="accent1"/>
              </a:buClr>
              <a:buFont typeface="+mj-lt"/>
              <a:buAutoNum type="arabicPeriod"/>
            </a:pPr>
            <a:r>
              <a:rPr lang="en-US" sz="3200" b="1" dirty="0">
                <a:latin typeface="+mj-lt"/>
              </a:rPr>
              <a:t>Ignorance: </a:t>
            </a:r>
            <a:r>
              <a:rPr lang="en-US" sz="3200" dirty="0">
                <a:latin typeface="+mj-lt"/>
              </a:rPr>
              <a:t>Junior developers unaware of ethical concerns.</a:t>
            </a:r>
          </a:p>
          <a:p>
            <a:pPr marL="514350" indent="-514350" algn="just">
              <a:buClr>
                <a:schemeClr val="accent1"/>
              </a:buClr>
              <a:buFont typeface="+mj-lt"/>
              <a:buAutoNum type="arabicPeriod"/>
            </a:pPr>
            <a:r>
              <a:rPr lang="en-US" sz="3200" b="1" dirty="0">
                <a:latin typeface="+mj-lt"/>
              </a:rPr>
              <a:t>Egocentric Tendencies: </a:t>
            </a:r>
            <a:r>
              <a:rPr lang="en-US" sz="3200" dirty="0">
                <a:latin typeface="+mj-lt"/>
              </a:rPr>
              <a:t>A senior engineer refusing to acknowledge design flaws.</a:t>
            </a:r>
          </a:p>
        </p:txBody>
      </p:sp>
    </p:spTree>
    <p:extLst>
      <p:ext uri="{BB962C8B-B14F-4D97-AF65-F5344CB8AC3E}">
        <p14:creationId xmlns:p14="http://schemas.microsoft.com/office/powerpoint/2010/main" val="1684220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C7BEF-2DE3-A94E-4D2F-B4E188827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>
            <a:extLst>
              <a:ext uri="{FF2B5EF4-FFF2-40B4-BE49-F238E27FC236}">
                <a16:creationId xmlns:a16="http://schemas.microsoft.com/office/drawing/2014/main" id="{9D34F23F-DD0F-B332-3D3C-3F06A96BFA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686800" cy="1143000"/>
          </a:xfrm>
        </p:spPr>
        <p:txBody>
          <a:bodyPr/>
          <a:lstStyle/>
          <a:p>
            <a:pPr eaLnBrk="1" hangingPunct="1"/>
            <a:r>
              <a:rPr lang="en-US" altLang="en-US" sz="4000" b="1" dirty="0"/>
              <a:t>Case Study 02: Software Engineering </a:t>
            </a:r>
            <a:endParaRPr lang="en-US" altLang="en-US" sz="4000" dirty="0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D55724BF-8101-D8BE-FE47-3CE6C3D8C0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600200"/>
            <a:ext cx="83820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84138" tIns="42863" rIns="84138" bIns="42863"/>
          <a:lstStyle>
            <a:lvl1pPr marL="342900" indent="-34290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776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776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776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776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indent="0" algn="ctr">
              <a:buClr>
                <a:schemeClr val="accent1"/>
              </a:buClr>
            </a:pPr>
            <a:r>
              <a:rPr lang="en-US" sz="3200" b="1" dirty="0">
                <a:latin typeface="+mj-lt"/>
              </a:rPr>
              <a:t>Impediments to Responsible Action</a:t>
            </a:r>
          </a:p>
          <a:p>
            <a:pPr marL="514350" indent="-514350" algn="just">
              <a:buClr>
                <a:schemeClr val="accent1"/>
              </a:buClr>
              <a:buFont typeface="+mj-lt"/>
              <a:buAutoNum type="arabicPeriod" startAt="6"/>
            </a:pPr>
            <a:r>
              <a:rPr lang="en-US" sz="3200" b="1" dirty="0">
                <a:latin typeface="+mj-lt"/>
              </a:rPr>
              <a:t>Microscopic Vision: </a:t>
            </a:r>
            <a:r>
              <a:rPr lang="en-US" sz="3200" dirty="0">
                <a:latin typeface="+mj-lt"/>
              </a:rPr>
              <a:t>Short-term impact prioritized over long-term safety.</a:t>
            </a:r>
          </a:p>
          <a:p>
            <a:pPr marL="514350" indent="-514350" algn="just">
              <a:buClr>
                <a:schemeClr val="accent1"/>
              </a:buClr>
              <a:buFont typeface="+mj-lt"/>
              <a:buAutoNum type="arabicPeriod" startAt="6"/>
            </a:pPr>
            <a:r>
              <a:rPr lang="en-US" sz="3200" b="1" dirty="0">
                <a:latin typeface="+mj-lt"/>
              </a:rPr>
              <a:t>Uncritical Acceptance of Authority: </a:t>
            </a:r>
            <a:r>
              <a:rPr lang="en-US" sz="3200" dirty="0">
                <a:latin typeface="+mj-lt"/>
              </a:rPr>
              <a:t>Engineers following unethical directives.</a:t>
            </a:r>
          </a:p>
          <a:p>
            <a:pPr marL="514350" indent="-514350" algn="just">
              <a:buClr>
                <a:schemeClr val="accent1"/>
              </a:buClr>
              <a:buFont typeface="+mj-lt"/>
              <a:buAutoNum type="arabicPeriod" startAt="6"/>
            </a:pPr>
            <a:r>
              <a:rPr lang="en-US" sz="3200" b="1" dirty="0">
                <a:latin typeface="+mj-lt"/>
              </a:rPr>
              <a:t>Groupthink: </a:t>
            </a:r>
            <a:r>
              <a:rPr lang="en-US" sz="3200" dirty="0">
                <a:latin typeface="+mj-lt"/>
              </a:rPr>
              <a:t>Collective agreement despite ethical concerns.</a:t>
            </a:r>
          </a:p>
        </p:txBody>
      </p:sp>
    </p:spTree>
    <p:extLst>
      <p:ext uri="{BB962C8B-B14F-4D97-AF65-F5344CB8AC3E}">
        <p14:creationId xmlns:p14="http://schemas.microsoft.com/office/powerpoint/2010/main" val="267504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B83DE-371E-A350-037D-6709222B5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>
            <a:extLst>
              <a:ext uri="{FF2B5EF4-FFF2-40B4-BE49-F238E27FC236}">
                <a16:creationId xmlns:a16="http://schemas.microsoft.com/office/drawing/2014/main" id="{99A7325B-9E28-FAD9-0A38-6033DA2B28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686800" cy="1143000"/>
          </a:xfrm>
        </p:spPr>
        <p:txBody>
          <a:bodyPr/>
          <a:lstStyle/>
          <a:p>
            <a:pPr eaLnBrk="1" hangingPunct="1"/>
            <a:r>
              <a:rPr lang="en-US" altLang="en-US" sz="4000" b="1" dirty="0"/>
              <a:t>Case Study 02: Software Engineering </a:t>
            </a:r>
            <a:endParaRPr lang="en-US" altLang="en-US" sz="4000" dirty="0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F0B1F4A8-CF0C-BA6E-F058-B038EF3893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600200"/>
            <a:ext cx="83820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84138" tIns="42863" rIns="84138" bIns="42863"/>
          <a:lstStyle>
            <a:lvl1pPr marL="342900" indent="-34290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776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776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776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776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457200" indent="-45720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latin typeface="+mj-lt"/>
              </a:rPr>
              <a:t>Outcome and Consequences</a:t>
            </a:r>
            <a:endParaRPr lang="en-US" sz="3000" b="1" dirty="0">
              <a:latin typeface="+mj-lt"/>
            </a:endParaRPr>
          </a:p>
          <a:p>
            <a:pPr marL="457200" indent="-4572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3000" dirty="0">
              <a:latin typeface="+mj-lt"/>
            </a:endParaRPr>
          </a:p>
          <a:p>
            <a:pPr marL="457200" indent="-4572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000" dirty="0">
                <a:latin typeface="+mj-lt"/>
              </a:rPr>
              <a:t>Security patch was delayed for three weeks.</a:t>
            </a:r>
          </a:p>
          <a:p>
            <a:pPr marL="457200" indent="-4572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000" dirty="0">
                <a:latin typeface="+mj-lt"/>
              </a:rPr>
              <a:t>A hacker exploited the flaw, leading to major financial losses.</a:t>
            </a:r>
          </a:p>
          <a:p>
            <a:pPr marL="457200" indent="-4572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000" dirty="0">
                <a:latin typeface="+mj-lt"/>
              </a:rPr>
              <a:t>The company faced lawsuits and reputational damage.</a:t>
            </a:r>
          </a:p>
          <a:p>
            <a:pPr marL="457200" indent="-4572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000" dirty="0">
                <a:latin typeface="+mj-lt"/>
              </a:rPr>
              <a:t>Employees who remained silent became complicit in the failure.</a:t>
            </a:r>
          </a:p>
          <a:p>
            <a:pPr marL="457200" indent="-4572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943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EB07C-FB68-D072-5CFE-76AF135D3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>
            <a:extLst>
              <a:ext uri="{FF2B5EF4-FFF2-40B4-BE49-F238E27FC236}">
                <a16:creationId xmlns:a16="http://schemas.microsoft.com/office/drawing/2014/main" id="{35136669-6053-8A9B-651C-049E63149B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686800" cy="1143000"/>
          </a:xfrm>
        </p:spPr>
        <p:txBody>
          <a:bodyPr/>
          <a:lstStyle/>
          <a:p>
            <a:pPr eaLnBrk="1" hangingPunct="1"/>
            <a:r>
              <a:rPr lang="en-US" altLang="en-US" sz="4000" b="1" dirty="0"/>
              <a:t>Case Study 02: Software Engineering </a:t>
            </a:r>
            <a:endParaRPr lang="en-US" altLang="en-US" sz="4000" dirty="0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E0DFF377-9554-758F-4249-8A1BB2B8CF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600200"/>
            <a:ext cx="83820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84138" tIns="42863" rIns="84138" bIns="42863"/>
          <a:lstStyle>
            <a:lvl1pPr marL="342900" indent="-34290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776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776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776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776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457200" indent="-45720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latin typeface="+mj-lt"/>
              </a:rPr>
              <a:t>Lessons Learned</a:t>
            </a:r>
            <a:endParaRPr lang="en-US" sz="3000" dirty="0">
              <a:latin typeface="+mj-lt"/>
            </a:endParaRPr>
          </a:p>
          <a:p>
            <a:pPr marL="514350" indent="-514350" algn="just">
              <a:buClr>
                <a:schemeClr val="accent1"/>
              </a:buClr>
              <a:buFont typeface="+mj-lt"/>
              <a:buAutoNum type="arabicPeriod"/>
            </a:pPr>
            <a:r>
              <a:rPr lang="en-US" sz="3000" b="1" dirty="0">
                <a:latin typeface="+mj-lt"/>
              </a:rPr>
              <a:t>Ethical Courage: </a:t>
            </a:r>
            <a:r>
              <a:rPr lang="en-US" sz="3000" dirty="0">
                <a:latin typeface="+mj-lt"/>
              </a:rPr>
              <a:t>Employees should feel safe raising concerns.</a:t>
            </a:r>
          </a:p>
          <a:p>
            <a:pPr marL="514350" indent="-514350" algn="just">
              <a:buClr>
                <a:schemeClr val="accent1"/>
              </a:buClr>
              <a:buFont typeface="+mj-lt"/>
              <a:buAutoNum type="arabicPeriod"/>
            </a:pPr>
            <a:r>
              <a:rPr lang="en-US" sz="3000" b="1" dirty="0">
                <a:latin typeface="+mj-lt"/>
              </a:rPr>
              <a:t>Avoiding Self-Deception: </a:t>
            </a:r>
            <a:r>
              <a:rPr lang="en-US" sz="3000" dirty="0">
                <a:latin typeface="+mj-lt"/>
              </a:rPr>
              <a:t>Acknowledge risks honestly.</a:t>
            </a:r>
          </a:p>
          <a:p>
            <a:pPr marL="514350" indent="-514350" algn="just">
              <a:buClr>
                <a:schemeClr val="accent1"/>
              </a:buClr>
              <a:buFont typeface="+mj-lt"/>
              <a:buAutoNum type="arabicPeriod"/>
            </a:pPr>
            <a:r>
              <a:rPr lang="en-US" sz="3000" b="1" dirty="0">
                <a:latin typeface="+mj-lt"/>
              </a:rPr>
              <a:t>Challenging Authority: </a:t>
            </a:r>
            <a:r>
              <a:rPr lang="en-US" sz="3000" dirty="0">
                <a:latin typeface="+mj-lt"/>
              </a:rPr>
              <a:t>Question unethical management decisions.</a:t>
            </a:r>
          </a:p>
          <a:p>
            <a:pPr marL="514350" indent="-514350" algn="just">
              <a:buClr>
                <a:schemeClr val="accent1"/>
              </a:buClr>
              <a:buFont typeface="+mj-lt"/>
              <a:buAutoNum type="arabicPeriod"/>
            </a:pPr>
            <a:r>
              <a:rPr lang="en-US" sz="3000" b="1" dirty="0">
                <a:latin typeface="+mj-lt"/>
              </a:rPr>
              <a:t>Preventing Groupthink: </a:t>
            </a:r>
            <a:r>
              <a:rPr lang="en-US" sz="3000" dirty="0">
                <a:latin typeface="+mj-lt"/>
              </a:rPr>
              <a:t>Encourage diverse perspectives.</a:t>
            </a:r>
          </a:p>
          <a:p>
            <a:pPr marL="514350" indent="-514350" algn="just">
              <a:buClr>
                <a:schemeClr val="accent1"/>
              </a:buClr>
              <a:buFont typeface="+mj-lt"/>
              <a:buAutoNum type="arabicPeriod"/>
            </a:pPr>
            <a:r>
              <a:rPr lang="en-US" sz="3000" b="1" dirty="0">
                <a:latin typeface="+mj-lt"/>
              </a:rPr>
              <a:t>Long-Term Ethics: </a:t>
            </a:r>
            <a:r>
              <a:rPr lang="en-US" sz="3000" dirty="0">
                <a:latin typeface="+mj-lt"/>
              </a:rPr>
              <a:t>Protecting users should outweigh short-term gains.</a:t>
            </a:r>
          </a:p>
          <a:p>
            <a:pPr marL="457200" indent="-4572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3000" dirty="0">
              <a:latin typeface="+mj-lt"/>
            </a:endParaRPr>
          </a:p>
          <a:p>
            <a:pPr marL="457200" indent="-4572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2673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7DF86-923C-A6C8-8FBE-82FBE6C43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>
            <a:extLst>
              <a:ext uri="{FF2B5EF4-FFF2-40B4-BE49-F238E27FC236}">
                <a16:creationId xmlns:a16="http://schemas.microsoft.com/office/drawing/2014/main" id="{10E13FE3-5465-61D0-5FC0-A7832884BD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686800" cy="1143000"/>
          </a:xfrm>
        </p:spPr>
        <p:txBody>
          <a:bodyPr/>
          <a:lstStyle/>
          <a:p>
            <a:pPr eaLnBrk="1" hangingPunct="1"/>
            <a:r>
              <a:rPr lang="en-US" altLang="en-US" sz="4000" b="1" dirty="0"/>
              <a:t>Case Study 02: Software Engineering </a:t>
            </a:r>
            <a:endParaRPr lang="en-US" altLang="en-US" sz="4000" dirty="0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D0C56B33-8255-0A21-8C7B-5A53306013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600200"/>
            <a:ext cx="83820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84138" tIns="42863" rIns="84138" bIns="42863"/>
          <a:lstStyle>
            <a:lvl1pPr marL="342900" indent="-34290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776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776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776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776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457200" indent="-45720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latin typeface="+mj-lt"/>
              </a:rPr>
              <a:t>Conclusion</a:t>
            </a:r>
            <a:endParaRPr lang="en-US" sz="3000" dirty="0">
              <a:latin typeface="+mj-lt"/>
            </a:endParaRPr>
          </a:p>
          <a:p>
            <a:pPr marL="514350" indent="-51435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000" dirty="0">
                <a:latin typeface="+mj-lt"/>
              </a:rPr>
              <a:t>Overcoming impediments to ethical decision-making in software engineering requires strong ethical leadership, open communication, and prioritizing responsibility over profit.</a:t>
            </a:r>
          </a:p>
          <a:p>
            <a:pPr marL="457200" indent="-4572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3000" dirty="0">
              <a:latin typeface="+mj-lt"/>
            </a:endParaRPr>
          </a:p>
          <a:p>
            <a:pPr marL="0" indent="0" algn="just">
              <a:buClr>
                <a:schemeClr val="accent1"/>
              </a:buClr>
            </a:pPr>
            <a:endParaRPr lang="en-US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1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7010400" cy="182880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3600" spc="-254" dirty="0"/>
              <a:t>Case study - Transforming Ethical Decision-Making in Organizations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2200" y="6019800"/>
            <a:ext cx="6781800" cy="762000"/>
          </a:xfrm>
        </p:spPr>
        <p:txBody>
          <a:bodyPr>
            <a:normAutofit fontScale="77500" lnSpcReduction="20000"/>
          </a:bodyPr>
          <a:lstStyle/>
          <a:p>
            <a:pPr eaLnBrk="1" hangingPunct="1">
              <a:defRPr/>
            </a:pPr>
            <a:r>
              <a:rPr lang="en-US" dirty="0"/>
              <a:t>Week </a:t>
            </a:r>
            <a:r>
              <a:rPr lang="en-US"/>
              <a:t>No  </a:t>
            </a:r>
            <a:r>
              <a:rPr lang="en-US" sz="3200"/>
              <a:t>07</a:t>
            </a:r>
            <a:endParaRPr lang="en-US" dirty="0"/>
          </a:p>
          <a:p>
            <a:pPr eaLnBrk="1" hangingPunct="1">
              <a:defRPr/>
            </a:pPr>
            <a:r>
              <a:rPr lang="en-US" dirty="0"/>
              <a:t>By  Engr. Syed Rizwan Ali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6D6695D-2657-46D4-A8F4-6DFD0B0C0BF3}"/>
              </a:ext>
            </a:extLst>
          </p:cNvPr>
          <p:cNvSpPr txBox="1">
            <a:spLocks/>
          </p:cNvSpPr>
          <p:nvPr/>
        </p:nvSpPr>
        <p:spPr bwMode="auto">
          <a:xfrm>
            <a:off x="457200" y="304800"/>
            <a:ext cx="8686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kern="1200" cap="all" baseline="0">
                <a:solidFill>
                  <a:schemeClr val="tx2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itchFamily="34" charset="0"/>
                <a:ea typeface="MS PGothic" pitchFamily="34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itchFamily="34" charset="0"/>
                <a:ea typeface="MS PGothic" pitchFamily="34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itchFamily="34" charset="0"/>
                <a:ea typeface="MS PGothic" pitchFamily="34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itchFamily="34" charset="0"/>
                <a:ea typeface="MS PGothic" pitchFamily="34" charset="-128"/>
                <a:cs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itchFamily="34" charset="0"/>
              </a:defRPr>
            </a:lvl9pPr>
          </a:lstStyle>
          <a:p>
            <a:pPr marL="24161750" indent="-24161750" eaLnBrk="1" hangingPunct="1">
              <a:defRPr/>
            </a:pPr>
            <a:r>
              <a:rPr lang="en-US" sz="2400" b="1" cap="none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  <a:cs typeface="Arial" charset="0"/>
              </a:rPr>
              <a:t>Engineering Ethics  (HSS-422)                   (3+0)</a:t>
            </a:r>
            <a:endParaRPr lang="en-US" sz="2400" b="1" dirty="0">
              <a:latin typeface="Arial" charset="0"/>
              <a:cs typeface="Arial" charset="0"/>
            </a:endParaRPr>
          </a:p>
        </p:txBody>
      </p:sp>
      <p:pic>
        <p:nvPicPr>
          <p:cNvPr id="4" name="Picture 3" descr="A book cover with text&#10;&#10;Description automatically generated">
            <a:extLst>
              <a:ext uri="{FF2B5EF4-FFF2-40B4-BE49-F238E27FC236}">
                <a16:creationId xmlns:a16="http://schemas.microsoft.com/office/drawing/2014/main" id="{D78CA485-6A37-BAC7-5543-2E5C502C4B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1" r="33999" b="11905"/>
          <a:stretch/>
        </p:blipFill>
        <p:spPr>
          <a:xfrm>
            <a:off x="7257535" y="1635826"/>
            <a:ext cx="1581665" cy="2286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3BA415C8-F9EC-50F0-0D1C-44FAF4270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676400"/>
            <a:ext cx="8153400" cy="4343400"/>
          </a:xfrm>
        </p:spPr>
        <p:txBody>
          <a:bodyPr/>
          <a:lstStyle/>
          <a:p>
            <a:pPr algn="ctr" eaLnBrk="1" hangingPunct="1"/>
            <a:r>
              <a:rPr lang="en-GB" altLang="en-US" sz="8800" b="1">
                <a:solidFill>
                  <a:schemeClr val="tx1"/>
                </a:solidFill>
              </a:rPr>
              <a:t>Thanks </a:t>
            </a:r>
            <a:br>
              <a:rPr lang="en-GB" altLang="en-US" sz="8800" b="1">
                <a:solidFill>
                  <a:schemeClr val="tx1"/>
                </a:solidFill>
              </a:rPr>
            </a:br>
            <a:r>
              <a:rPr lang="en-GB" altLang="en-US" sz="8800" b="1">
                <a:solidFill>
                  <a:schemeClr val="tx1"/>
                </a:solidFill>
              </a:rPr>
              <a:t>Any Question </a:t>
            </a:r>
            <a:r>
              <a:rPr lang="en-GB" altLang="en-US" sz="8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?????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F551E6A9-7FCD-8222-7568-17089F7C8CE8}"/>
              </a:ext>
            </a:extLst>
          </p:cNvPr>
          <p:cNvSpPr txBox="1">
            <a:spLocks/>
          </p:cNvSpPr>
          <p:nvPr/>
        </p:nvSpPr>
        <p:spPr>
          <a:xfrm>
            <a:off x="612775" y="1600200"/>
            <a:ext cx="8378825" cy="5257800"/>
          </a:xfrm>
          <a:prstGeom prst="rect">
            <a:avLst/>
          </a:prstGeom>
        </p:spPr>
        <p:txBody>
          <a:bodyPr/>
          <a:lstStyle>
            <a:lvl1pPr marL="319088" indent="-319088" algn="l" rtl="0" fontAlgn="base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639763" indent="-273050" algn="l" rtl="0" fontAlgn="base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914400" indent="-228600" algn="l" rtl="0" fontAlgn="base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3716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8288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" pitchFamily="2" charset="2"/>
              <a:buNone/>
              <a:defRPr/>
            </a:pPr>
            <a:r>
              <a:rPr lang="en-GB" sz="3200" dirty="0"/>
              <a:t>In this Lecture will cover ..</a:t>
            </a:r>
          </a:p>
          <a:p>
            <a:pPr algn="just">
              <a:defRPr/>
            </a:pPr>
            <a:r>
              <a:rPr lang="en-US" sz="2700" dirty="0"/>
              <a:t>Significant Improvement in Organizational Culture and Ethical Decision-Making Processes.</a:t>
            </a:r>
          </a:p>
          <a:p>
            <a:pPr algn="just">
              <a:defRPr/>
            </a:pPr>
            <a:r>
              <a:rPr lang="en-US" sz="2700" dirty="0"/>
              <a:t>Increased Employee Perception of the Company’s Ethical Climate.</a:t>
            </a:r>
          </a:p>
          <a:p>
            <a:pPr algn="just">
              <a:defRPr/>
            </a:pPr>
            <a:r>
              <a:rPr lang="en-US" altLang="en-US" sz="2700" dirty="0"/>
              <a:t>Improved Trust and Collaboration with Stakeholders.</a:t>
            </a:r>
          </a:p>
          <a:p>
            <a:pPr algn="just">
              <a:defRPr/>
            </a:pPr>
            <a:r>
              <a:rPr lang="en-US" altLang="en-US" sz="2700" dirty="0"/>
              <a:t>Decrease in Reported Incidents of Unethical Behavior.</a:t>
            </a:r>
          </a:p>
          <a:p>
            <a:pPr algn="just">
              <a:defRPr/>
            </a:pPr>
            <a:r>
              <a:rPr lang="en-US" altLang="en-US" sz="2700" dirty="0"/>
              <a:t>Key Lessons on Leadership and Cultural Change.</a:t>
            </a:r>
          </a:p>
          <a:p>
            <a:pPr algn="just">
              <a:defRPr/>
            </a:pPr>
            <a:endParaRPr lang="en-US" sz="2700" dirty="0"/>
          </a:p>
          <a:p>
            <a:pPr algn="just">
              <a:defRPr/>
            </a:pPr>
            <a:endParaRPr lang="en-US" sz="2700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00E2B85A-B195-9F42-DB6F-CE72D241B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600" b="1" dirty="0"/>
              <a:t>Learning Outcomes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>
            <a:extLst>
              <a:ext uri="{FF2B5EF4-FFF2-40B4-BE49-F238E27FC236}">
                <a16:creationId xmlns:a16="http://schemas.microsoft.com/office/drawing/2014/main" id="{217CDD72-3D1C-AF25-D5FE-0FFF75031C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5300" y="381000"/>
            <a:ext cx="9334500" cy="990600"/>
          </a:xfrm>
        </p:spPr>
        <p:txBody>
          <a:bodyPr wrap="square" anchor="ctr">
            <a:normAutofit/>
          </a:bodyPr>
          <a:lstStyle/>
          <a:p>
            <a:pPr eaLnBrk="1" hangingPunct="1"/>
            <a:r>
              <a:rPr lang="en-US" altLang="en-US" sz="3200" b="1" dirty="0"/>
              <a:t>CASE STUDY</a:t>
            </a:r>
          </a:p>
        </p:txBody>
      </p:sp>
      <p:pic>
        <p:nvPicPr>
          <p:cNvPr id="3" name="Picture 2" descr="A group of people holding light bulbs&#10;&#10;Description automatically generated">
            <a:extLst>
              <a:ext uri="{FF2B5EF4-FFF2-40B4-BE49-F238E27FC236}">
                <a16:creationId xmlns:a16="http://schemas.microsoft.com/office/drawing/2014/main" id="{D10E4B7A-F906-8D63-8075-19AF67C8BA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091"/>
          <a:stretch/>
        </p:blipFill>
        <p:spPr>
          <a:xfrm>
            <a:off x="388917" y="1783376"/>
            <a:ext cx="8269679" cy="50637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>
            <a:extLst>
              <a:ext uri="{FF2B5EF4-FFF2-40B4-BE49-F238E27FC236}">
                <a16:creationId xmlns:a16="http://schemas.microsoft.com/office/drawing/2014/main" id="{217CDD72-3D1C-AF25-D5FE-0FFF75031C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534400" cy="1143000"/>
          </a:xfrm>
        </p:spPr>
        <p:txBody>
          <a:bodyPr/>
          <a:lstStyle/>
          <a:p>
            <a:pPr algn="just" eaLnBrk="1" hangingPunct="1"/>
            <a:r>
              <a:rPr lang="en-US" altLang="en-US" sz="3600" b="1" dirty="0"/>
              <a:t>A Case Study of XYZ Corp’s Multifaceted Approach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E538C1B7-FC82-9561-8B47-2280F9DEEB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600200"/>
            <a:ext cx="83820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84138" tIns="42863" rIns="84138" bIns="42863"/>
          <a:lstStyle>
            <a:lvl1pPr marL="342900" indent="-34290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776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776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776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776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457200" indent="-4572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3200" dirty="0">
              <a:latin typeface="+mj-lt"/>
            </a:endParaRPr>
          </a:p>
          <a:p>
            <a:pPr marL="457200" indent="-4572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3200" dirty="0">
              <a:latin typeface="+mj-lt"/>
            </a:endParaRPr>
          </a:p>
          <a:p>
            <a:pPr marL="0" indent="0" algn="just">
              <a:buClr>
                <a:schemeClr val="accent1"/>
              </a:buClr>
            </a:pPr>
            <a:endParaRPr lang="en-US" sz="3200" dirty="0">
              <a:latin typeface="+mj-lt"/>
            </a:endParaRPr>
          </a:p>
        </p:txBody>
      </p:sp>
      <p:pic>
        <p:nvPicPr>
          <p:cNvPr id="4" name="Picture 3" descr="A group of people in a meeting&#10;&#10;AI-generated content may be incorrect.">
            <a:extLst>
              <a:ext uri="{FF2B5EF4-FFF2-40B4-BE49-F238E27FC236}">
                <a16:creationId xmlns:a16="http://schemas.microsoft.com/office/drawing/2014/main" id="{2FEA1E84-CF75-C647-934C-BC47598C6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524000"/>
            <a:ext cx="85344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3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A5993-150F-3BFD-1F99-39282BCCB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>
            <a:extLst>
              <a:ext uri="{FF2B5EF4-FFF2-40B4-BE49-F238E27FC236}">
                <a16:creationId xmlns:a16="http://schemas.microsoft.com/office/drawing/2014/main" id="{186A2DAA-202F-FE18-ED08-A1AE3E9879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534400" cy="1143000"/>
          </a:xfrm>
        </p:spPr>
        <p:txBody>
          <a:bodyPr/>
          <a:lstStyle/>
          <a:p>
            <a:pPr algn="just" eaLnBrk="1" hangingPunct="1"/>
            <a:r>
              <a:rPr lang="en-US" altLang="en-US" sz="3600" b="1" dirty="0"/>
              <a:t>Transforming Ethical Decision-Making in Organizations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0B037D1D-ED49-FB71-B9F1-FCC79D6E72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600200"/>
            <a:ext cx="83820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84138" tIns="42863" rIns="84138" bIns="42863"/>
          <a:lstStyle>
            <a:lvl1pPr marL="342900" indent="-34290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776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776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776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776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457200" indent="-4572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latin typeface="+mj-lt"/>
              </a:rPr>
              <a:t>A Case Study of XYZ Corp's Multifaceted Approach</a:t>
            </a:r>
          </a:p>
          <a:p>
            <a:pPr marL="457200" indent="-4572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3200" dirty="0">
              <a:latin typeface="+mj-lt"/>
            </a:endParaRPr>
          </a:p>
          <a:p>
            <a:pPr marL="457200" indent="-4572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latin typeface="+mj-lt"/>
              </a:rPr>
              <a:t>Abstract: </a:t>
            </a:r>
            <a:r>
              <a:rPr lang="en-US" sz="3200" dirty="0">
                <a:latin typeface="+mj-lt"/>
              </a:rPr>
              <a:t>Exploring barriers to ethical decision-making: self-interest, self-deception, fear, ignorance, egocentric tendencies, microscopic vision, uncritical acceptance of authority, and groupthink. Recommendations for fostering ethical awareness.</a:t>
            </a:r>
          </a:p>
          <a:p>
            <a:pPr marL="457200" indent="-4572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3200" dirty="0">
              <a:latin typeface="+mj-lt"/>
            </a:endParaRPr>
          </a:p>
          <a:p>
            <a:pPr marL="0" indent="0" algn="just">
              <a:buClr>
                <a:schemeClr val="accent1"/>
              </a:buClr>
            </a:pP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427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7CEFB7-6000-103B-C34A-36CA4AAA1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>
            <a:extLst>
              <a:ext uri="{FF2B5EF4-FFF2-40B4-BE49-F238E27FC236}">
                <a16:creationId xmlns:a16="http://schemas.microsoft.com/office/drawing/2014/main" id="{861319B9-33D6-3808-AD2C-B2F4EF2B7E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534400" cy="1143000"/>
          </a:xfrm>
        </p:spPr>
        <p:txBody>
          <a:bodyPr/>
          <a:lstStyle/>
          <a:p>
            <a:pPr algn="just" eaLnBrk="1" hangingPunct="1"/>
            <a:r>
              <a:rPr lang="en-US" altLang="en-US" sz="3600" b="1" dirty="0"/>
              <a:t>Transforming Ethical Decision-Making in Organizations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990D7B7C-29BD-294E-44E7-18FB51CC1F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600200"/>
            <a:ext cx="83820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84138" tIns="42863" rIns="84138" bIns="42863"/>
          <a:lstStyle>
            <a:lvl1pPr marL="342900" indent="-34290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776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776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776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776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457200" indent="-4572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latin typeface="+mj-lt"/>
              </a:rPr>
              <a:t>A Case Study of XYZ Corp's Multifaceted Approach</a:t>
            </a:r>
          </a:p>
          <a:p>
            <a:pPr marL="457200" indent="-4572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3200" dirty="0">
              <a:latin typeface="+mj-lt"/>
            </a:endParaRPr>
          </a:p>
          <a:p>
            <a:pPr marL="457200" indent="-4572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latin typeface="+mj-lt"/>
              </a:rPr>
              <a:t>Abstract: </a:t>
            </a:r>
            <a:r>
              <a:rPr lang="en-US" sz="3200" dirty="0">
                <a:latin typeface="+mj-lt"/>
              </a:rPr>
              <a:t>Exploring barriers to ethical decision-making: self-interest, self-deception, fear, ignorance, egocentric tendencies, microscopic vision, uncritical acceptance of authority, and groupthink. Recommendations for fostering ethical awareness.</a:t>
            </a:r>
          </a:p>
          <a:p>
            <a:pPr marL="457200" indent="-4572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3200" dirty="0">
              <a:latin typeface="+mj-lt"/>
            </a:endParaRPr>
          </a:p>
          <a:p>
            <a:pPr marL="0" indent="0" algn="just">
              <a:buClr>
                <a:schemeClr val="accent1"/>
              </a:buClr>
            </a:pP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9151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E16D7-70D4-8187-2341-94A49A911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>
            <a:extLst>
              <a:ext uri="{FF2B5EF4-FFF2-40B4-BE49-F238E27FC236}">
                <a16:creationId xmlns:a16="http://schemas.microsoft.com/office/drawing/2014/main" id="{101DF345-D1E1-837F-0FC5-6DFD984CC1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686800" cy="1143000"/>
          </a:xfrm>
        </p:spPr>
        <p:txBody>
          <a:bodyPr/>
          <a:lstStyle/>
          <a:p>
            <a:pPr eaLnBrk="1" hangingPunct="1"/>
            <a:r>
              <a:rPr lang="en-US" altLang="en-US" sz="4000" b="1" dirty="0"/>
              <a:t>Transforming Ethical Decision-Making in Organizations</a:t>
            </a:r>
            <a:endParaRPr lang="en-US" altLang="en-US" sz="4000" dirty="0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962E1C44-6673-CE7B-A8B8-F28722522C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600200"/>
            <a:ext cx="83820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84138" tIns="42863" rIns="84138" bIns="42863"/>
          <a:lstStyle>
            <a:lvl1pPr marL="342900" indent="-34290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776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776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776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776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457200" indent="-4572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000" b="1" dirty="0">
                <a:latin typeface="+mj-lt"/>
              </a:rPr>
              <a:t>Introduction: </a:t>
            </a:r>
            <a:r>
              <a:rPr lang="en-US" sz="3000" dirty="0">
                <a:latin typeface="+mj-lt"/>
              </a:rPr>
              <a:t>The significance of overcoming psychological, social, and systemic barriers to ethical decision-making in organizations.</a:t>
            </a:r>
          </a:p>
          <a:p>
            <a:pPr marL="457200" indent="-4572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000" b="1" dirty="0">
                <a:latin typeface="+mj-lt"/>
              </a:rPr>
              <a:t>Case Description:</a:t>
            </a:r>
            <a:r>
              <a:rPr lang="en-US" sz="3000" dirty="0">
                <a:latin typeface="+mj-lt"/>
              </a:rPr>
              <a:t> XYZ Corp's expansion challenges in the renewable energy sector and the impact of identified impediments on ethical decision-making.</a:t>
            </a:r>
          </a:p>
          <a:p>
            <a:pPr marL="457200" indent="-4572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000" b="1" dirty="0">
                <a:latin typeface="+mj-lt"/>
              </a:rPr>
              <a:t>Method:</a:t>
            </a:r>
            <a:r>
              <a:rPr lang="en-US" sz="3000" dirty="0">
                <a:latin typeface="+mj-lt"/>
              </a:rPr>
              <a:t> Mixed-methods approach combining qualitative interviews and quantitative surveys to explore the interplay between personal motivations and systemic pressures.</a:t>
            </a:r>
          </a:p>
          <a:p>
            <a:pPr marL="457200" indent="-4572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3000" dirty="0">
              <a:latin typeface="+mj-lt"/>
            </a:endParaRPr>
          </a:p>
          <a:p>
            <a:pPr marL="457200" indent="-4572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7428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D822A-3B81-1720-6264-A76743940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>
            <a:extLst>
              <a:ext uri="{FF2B5EF4-FFF2-40B4-BE49-F238E27FC236}">
                <a16:creationId xmlns:a16="http://schemas.microsoft.com/office/drawing/2014/main" id="{458098D5-3074-4E7D-5C3D-D02FECDC3D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686800" cy="1143000"/>
          </a:xfrm>
        </p:spPr>
        <p:txBody>
          <a:bodyPr/>
          <a:lstStyle/>
          <a:p>
            <a:pPr eaLnBrk="1" hangingPunct="1"/>
            <a:r>
              <a:rPr lang="en-US" altLang="en-US" sz="4000" b="1" dirty="0"/>
              <a:t>Transforming Ethical Decision-Making in Organizations</a:t>
            </a:r>
            <a:endParaRPr lang="en-US" altLang="en-US" sz="4000" dirty="0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079CB3DC-0EC8-4B4C-BEE1-279F7FE9A3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600200"/>
            <a:ext cx="83820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84138" tIns="42863" rIns="84138" bIns="42863"/>
          <a:lstStyle>
            <a:lvl1pPr marL="342900" indent="-34290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7762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776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776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776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776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457200" indent="-4572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000" b="1" dirty="0">
                <a:latin typeface="+mj-lt"/>
              </a:rPr>
              <a:t>Finding:</a:t>
            </a:r>
            <a:r>
              <a:rPr lang="en-US" sz="3000" dirty="0">
                <a:latin typeface="+mj-lt"/>
              </a:rPr>
              <a:t> Key issues include a gap between stated values and behaviors, influence of leadership, and a culture stifling ethical considerations.</a:t>
            </a:r>
          </a:p>
          <a:p>
            <a:pPr marL="457200" indent="-4572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000" b="1" dirty="0">
                <a:latin typeface="+mj-lt"/>
              </a:rPr>
              <a:t>Solutions and Implementation Plan: </a:t>
            </a:r>
            <a:r>
              <a:rPr lang="en-US" sz="3000" dirty="0">
                <a:latin typeface="+mj-lt"/>
              </a:rPr>
              <a:t>Leadership training, ethical decision-making frameworks, whistleblower policies, culture change initiatives, and their implementation.</a:t>
            </a:r>
          </a:p>
          <a:p>
            <a:pPr marL="457200" indent="-4572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000" b="1" dirty="0">
                <a:latin typeface="+mj-lt"/>
              </a:rPr>
              <a:t>Results: </a:t>
            </a:r>
            <a:r>
              <a:rPr lang="en-US" sz="3000" dirty="0">
                <a:latin typeface="+mj-lt"/>
              </a:rPr>
              <a:t>Improved organizational culture and ethical decision-making processes, increased employee perception of ethical climate, decreased unethical behavior.</a:t>
            </a:r>
          </a:p>
          <a:p>
            <a:pPr marL="457200" indent="-4572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3000" dirty="0">
              <a:latin typeface="+mj-lt"/>
            </a:endParaRPr>
          </a:p>
          <a:p>
            <a:pPr marL="457200" indent="-4572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3000" dirty="0">
              <a:latin typeface="+mj-lt"/>
            </a:endParaRPr>
          </a:p>
          <a:p>
            <a:pPr marL="457200" indent="-4572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306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1137</TotalTime>
  <Words>833</Words>
  <Application>Microsoft Office PowerPoint</Application>
  <PresentationFormat>On-screen Show (4:3)</PresentationFormat>
  <Paragraphs>91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ＭＳ Ｐゴシック</vt:lpstr>
      <vt:lpstr>Arial</vt:lpstr>
      <vt:lpstr>Calibri</vt:lpstr>
      <vt:lpstr>Times New Roman</vt:lpstr>
      <vt:lpstr>Tw Cen MT</vt:lpstr>
      <vt:lpstr>Wingdings</vt:lpstr>
      <vt:lpstr>Wingdings 2</vt:lpstr>
      <vt:lpstr>Theme1</vt:lpstr>
      <vt:lpstr>Engineering Ethics                       (HSS-422)          (3+0)</vt:lpstr>
      <vt:lpstr>Case study - Transforming Ethical Decision-Making in Organizations</vt:lpstr>
      <vt:lpstr>Learning Outcomes </vt:lpstr>
      <vt:lpstr>CASE STUDY</vt:lpstr>
      <vt:lpstr>A Case Study of XYZ Corp’s Multifaceted Approach</vt:lpstr>
      <vt:lpstr>Transforming Ethical Decision-Making in Organizations</vt:lpstr>
      <vt:lpstr>Transforming Ethical Decision-Making in Organizations</vt:lpstr>
      <vt:lpstr>Transforming Ethical Decision-Making in Organizations</vt:lpstr>
      <vt:lpstr>Transforming Ethical Decision-Making in Organizations</vt:lpstr>
      <vt:lpstr>Transforming Ethical Decision-Making in Organizations</vt:lpstr>
      <vt:lpstr>Transforming Ethical Decision-Making in Organizations</vt:lpstr>
      <vt:lpstr>Case Study 02 </vt:lpstr>
      <vt:lpstr>Case Study 02: Software Engineering </vt:lpstr>
      <vt:lpstr>Case Study 02: Software Engineering </vt:lpstr>
      <vt:lpstr>Case Study 02: Software Engineering </vt:lpstr>
      <vt:lpstr>Case Study 02: Software Engineering </vt:lpstr>
      <vt:lpstr>Case Study 02: Software Engineering </vt:lpstr>
      <vt:lpstr>Case Study 02: Software Engineering </vt:lpstr>
      <vt:lpstr>Case Study 02: Software Engineering </vt:lpstr>
      <vt:lpstr>Thanks  Any Question ?????</vt:lpstr>
    </vt:vector>
  </TitlesOfParts>
  <Company>T E V T 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GTTI</dc:creator>
  <cp:lastModifiedBy>managerbic  BUKC</cp:lastModifiedBy>
  <cp:revision>214</cp:revision>
  <dcterms:created xsi:type="dcterms:W3CDTF">2005-08-17T17:38:01Z</dcterms:created>
  <dcterms:modified xsi:type="dcterms:W3CDTF">2025-03-16T10:26:51Z</dcterms:modified>
</cp:coreProperties>
</file>